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17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5242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75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874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974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353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579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076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302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172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14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0DFD6-60DD-4EAE-8366-B6179C9D5F3B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2D99-69F4-486D-982F-CB1FADE1416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371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kmcu.ac.k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0648" y="179513"/>
            <a:ext cx="6408712" cy="720080"/>
          </a:xfrm>
        </p:spPr>
        <p:txBody>
          <a:bodyPr>
            <a:normAutofit/>
          </a:bodyPr>
          <a:lstStyle/>
          <a:p>
            <a:r>
              <a:rPr lang="en-US" altLang="ko-KR" sz="2000" b="1" dirty="0">
                <a:solidFill>
                  <a:srgbClr val="0000FF"/>
                </a:solidFill>
              </a:rPr>
              <a:t>2022-2</a:t>
            </a:r>
            <a:r>
              <a:rPr lang="ko-KR" altLang="en-US" sz="2000" b="1" dirty="0">
                <a:solidFill>
                  <a:srgbClr val="0000FF"/>
                </a:solidFill>
              </a:rPr>
              <a:t>학기 </a:t>
            </a:r>
            <a:r>
              <a:rPr lang="en-US" altLang="ko-KR" sz="2000" b="1" dirty="0">
                <a:solidFill>
                  <a:srgbClr val="0000FF"/>
                </a:solidFill>
              </a:rPr>
              <a:t>365(</a:t>
            </a:r>
            <a:r>
              <a:rPr lang="ko-KR" altLang="en-US" sz="2000" b="1" dirty="0">
                <a:solidFill>
                  <a:srgbClr val="0000FF"/>
                </a:solidFill>
              </a:rPr>
              <a:t>출석</a:t>
            </a:r>
            <a:r>
              <a:rPr lang="en-US" altLang="ko-KR" sz="2000" b="1" dirty="0">
                <a:solidFill>
                  <a:srgbClr val="0000FF"/>
                </a:solidFill>
              </a:rPr>
              <a:t>100%) </a:t>
            </a:r>
            <a:r>
              <a:rPr lang="ko-KR" altLang="en-US" sz="2000" b="1" dirty="0">
                <a:solidFill>
                  <a:srgbClr val="0000FF"/>
                </a:solidFill>
              </a:rPr>
              <a:t>장학금 학생 신청 매뉴얼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696" y="917883"/>
            <a:ext cx="677300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1.2022-2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학기 학생 개별 성적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이수학점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/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취득평균평점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확인하기 </a:t>
            </a:r>
            <a:endParaRPr kumimoji="1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o-KR" altLang="en-US" sz="1400" dirty="0">
                <a:solidFill>
                  <a:srgbClr val="000000"/>
                </a:solidFill>
                <a:ea typeface="HY견고딕" pitchFamily="18" charset="-127"/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  <a:ea typeface="+mn-ea"/>
              </a:rPr>
              <a:t> ★필수 </a:t>
            </a:r>
            <a:r>
              <a:rPr kumimoji="1" lang="ko-KR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선발조건 </a:t>
            </a:r>
            <a:r>
              <a:rPr kumimoji="1" lang="en-US" altLang="ko-K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: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  <a:ea typeface="+mn-ea"/>
              </a:rPr>
              <a:t>① </a:t>
            </a:r>
            <a:r>
              <a:rPr kumimoji="1" lang="en-US" altLang="ko-K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22-2</a:t>
            </a:r>
            <a:r>
              <a:rPr kumimoji="1" lang="ko-KR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학기 국가장학금 소득구간</a:t>
            </a:r>
            <a:r>
              <a:rPr kumimoji="1" lang="en-US" altLang="ko-K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(0~10)</a:t>
            </a:r>
            <a:r>
              <a:rPr kumimoji="1" lang="ko-KR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 승인자 </a:t>
            </a:r>
            <a:r>
              <a:rPr kumimoji="1" lang="en-US" altLang="ko-KR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(</a:t>
            </a:r>
            <a:r>
              <a:rPr lang="ko-KR" altLang="en-US" sz="1000" b="1" dirty="0">
                <a:solidFill>
                  <a:srgbClr val="FF0000"/>
                </a:solidFill>
                <a:latin typeface="+mn-ea"/>
                <a:ea typeface="+mn-ea"/>
              </a:rPr>
              <a:t>장학수혜 </a:t>
            </a:r>
            <a:r>
              <a:rPr kumimoji="1" lang="ko-KR" altLang="en-US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무관</a:t>
            </a:r>
            <a:r>
              <a:rPr kumimoji="1" lang="en-US" altLang="ko-KR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)</a:t>
            </a:r>
            <a:endParaRPr lang="en-US" altLang="ko-KR" sz="1000" b="1" dirty="0">
              <a:solidFill>
                <a:srgbClr val="FF0000"/>
              </a:solidFill>
              <a:latin typeface="+mn-ea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     </a:t>
            </a:r>
            <a:r>
              <a:rPr kumimoji="1" lang="ko-KR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②</a:t>
            </a:r>
            <a:r>
              <a:rPr kumimoji="1" lang="en-US" altLang="ko-K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12</a:t>
            </a:r>
            <a:r>
              <a:rPr kumimoji="1" lang="ko-KR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학점</a:t>
            </a:r>
            <a:r>
              <a:rPr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(</a:t>
            </a:r>
            <a:r>
              <a:rPr lang="ko-KR" altLang="en-US" sz="1000" b="1" dirty="0">
                <a:solidFill>
                  <a:srgbClr val="FF0000"/>
                </a:solidFill>
                <a:latin typeface="+mn-ea"/>
                <a:ea typeface="+mn-ea"/>
              </a:rPr>
              <a:t>기준완화</a:t>
            </a:r>
            <a:r>
              <a:rPr lang="en-US" altLang="ko-KR" sz="1000" b="1" dirty="0">
                <a:solidFill>
                  <a:srgbClr val="FF0000"/>
                </a:solidFill>
                <a:latin typeface="+mn-ea"/>
                <a:ea typeface="+mn-ea"/>
              </a:rPr>
              <a:t>)</a:t>
            </a:r>
            <a:r>
              <a:rPr kumimoji="1" lang="ko-KR" altLang="en-US" sz="1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 </a:t>
            </a:r>
            <a:r>
              <a:rPr kumimoji="1" lang="ko-KR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이상 이수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  <a:ea typeface="+mn-ea"/>
              </a:rPr>
              <a:t>③</a:t>
            </a:r>
            <a:r>
              <a:rPr kumimoji="1" lang="en-US" altLang="ko-K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 </a:t>
            </a:r>
            <a:r>
              <a:rPr kumimoji="1" lang="ko-KR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평균평점 </a:t>
            </a:r>
            <a:r>
              <a:rPr kumimoji="1" lang="en-US" altLang="ko-KR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3.0</a:t>
            </a:r>
            <a:r>
              <a:rPr kumimoji="1" lang="ko-KR" alt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이상 취득</a:t>
            </a:r>
            <a:r>
              <a:rPr kumimoji="1" lang="en-US" altLang="ko-KR" sz="11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(F</a:t>
            </a:r>
            <a:r>
              <a:rPr kumimoji="1" lang="ko-KR" altLang="en-US" sz="11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학점</a:t>
            </a:r>
            <a:r>
              <a:rPr kumimoji="1" lang="ko-KR" altLang="en-US" sz="1100" b="1" i="0" u="sng" strike="noStrike" cap="none" normalizeH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 있을 경우</a:t>
            </a:r>
            <a:r>
              <a:rPr kumimoji="1" lang="ko-KR" altLang="en-US" sz="11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 자동 탈락</a:t>
            </a:r>
            <a:r>
              <a:rPr kumimoji="1" lang="en-US" altLang="ko-KR" sz="11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ea typeface="+mn-ea"/>
                <a:cs typeface="굴림" pitchFamily="50" charset="-127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/>
                <a:ea typeface="HY견고딕" pitchFamily="18" charset="-127"/>
                <a:cs typeface="굴림" pitchFamily="50" charset="-127"/>
              </a:rPr>
              <a:t> 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 </a:t>
            </a:r>
            <a:endParaRPr kumimoji="1" lang="en-US" altLang="ko-K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2.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대학홈페이지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(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  <a:hlinkClick r:id="rId2"/>
              </a:rPr>
              <a:t>www.kmcu.ac.kr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)</a:t>
            </a:r>
            <a:r>
              <a:rPr kumimoji="1" lang="en-US" altLang="ko-KR" sz="1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cs typeface="굴림" pitchFamily="50" charset="-127"/>
              </a:rPr>
              <a:t> /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HY견고딕" pitchFamily="18" charset="-127"/>
                <a:cs typeface="굴림" pitchFamily="50" charset="-127"/>
              </a:rPr>
              <a:t>통합정보시스템 접속</a:t>
            </a:r>
            <a:endParaRPr kumimoji="1" lang="ko-KR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굴림" pitchFamily="50" charset="-127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2200" y="3500246"/>
            <a:ext cx="3716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3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kumimoji="1" lang="ko-KR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anose="02030600000101010101" pitchFamily="18" charset="-127"/>
                <a:ea typeface="HY견고딕" panose="02030600000101010101" pitchFamily="18" charset="-127"/>
              </a:rPr>
              <a:t>학생서비스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 ▶ 장학 ▶ </a:t>
            </a:r>
            <a:r>
              <a:rPr lang="en-US" altLang="ko-KR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365</a:t>
            </a:r>
            <a:r>
              <a:rPr lang="ko-KR" altLang="en-US" sz="1400" dirty="0">
                <a:latin typeface="HY견고딕" panose="02030600000101010101" pitchFamily="18" charset="-127"/>
                <a:ea typeface="HY견고딕" panose="02030600000101010101" pitchFamily="18" charset="-127"/>
              </a:rPr>
              <a:t>장학신청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60648" y="8190745"/>
            <a:ext cx="61981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  <a:cs typeface="굴림" pitchFamily="50" charset="-127"/>
              </a:defRPr>
            </a:lvl9pPr>
          </a:lstStyle>
          <a:p>
            <a:pPr eaLnBrk="0" latinLnBrk="0" hangingPunct="0"/>
            <a:r>
              <a:rPr lang="en-US" altLang="ko-KR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4</a:t>
            </a:r>
            <a:r>
              <a:rPr kumimoji="1" lang="en-US" altLang="ko-KR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Y견고딕" pitchFamily="18" charset="-127"/>
                <a:ea typeface="HY견고딕" panose="02030600000101010101" pitchFamily="18" charset="-127"/>
              </a:rPr>
              <a:t>. </a:t>
            </a:r>
            <a:r>
              <a:rPr lang="en-US" altLang="ko-KR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2022-2</a:t>
            </a:r>
            <a:r>
              <a:rPr lang="ko-KR" altLang="en-US" sz="1400" dirty="0">
                <a:solidFill>
                  <a:srgbClr val="000000"/>
                </a:solidFill>
                <a:latin typeface="HY견고딕" pitchFamily="18" charset="-127"/>
                <a:ea typeface="HY견고딕" panose="02030600000101010101" pitchFamily="18" charset="-127"/>
              </a:rPr>
              <a:t>학기 조회 클릭 </a:t>
            </a:r>
            <a:r>
              <a:rPr lang="ko-KR" altLang="en-US" sz="1400" dirty="0">
                <a:solidFill>
                  <a:srgbClr val="FF000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▶ </a:t>
            </a:r>
            <a:r>
              <a:rPr lang="en-US" altLang="ko-KR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 err="1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결석시수</a:t>
            </a:r>
            <a:r>
              <a:rPr lang="en-US" altLang="ko-KR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”</a:t>
            </a:r>
            <a:r>
              <a:rPr lang="ko-KR" altLang="en-US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확인 ▶ 신청 클릭</a:t>
            </a:r>
            <a:r>
              <a:rPr lang="en-US" altLang="ko-KR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[</a:t>
            </a:r>
            <a:r>
              <a:rPr lang="ko-KR" altLang="en-US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완료</a:t>
            </a:r>
            <a:r>
              <a:rPr lang="en-US" altLang="ko-KR" sz="1400" dirty="0">
                <a:solidFill>
                  <a:srgbClr val="FF0000"/>
                </a:solidFill>
                <a:latin typeface="HY견고딕" pitchFamily="18" charset="-127"/>
                <a:ea typeface="HY견고딕" panose="02030600000101010101" pitchFamily="18" charset="-127"/>
              </a:rPr>
              <a:t>]</a:t>
            </a:r>
            <a:endParaRPr lang="ko-KR" altLang="en-US" sz="1400" dirty="0">
              <a:solidFill>
                <a:srgbClr val="FF000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타원 18"/>
          <p:cNvSpPr/>
          <p:nvPr/>
        </p:nvSpPr>
        <p:spPr>
          <a:xfrm>
            <a:off x="5949370" y="6920340"/>
            <a:ext cx="648072" cy="384295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1857581" y="6920341"/>
            <a:ext cx="275275" cy="84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2420888" y="6920341"/>
            <a:ext cx="275275" cy="840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2035386" y="7568304"/>
            <a:ext cx="2352873" cy="384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결석시수</a:t>
            </a:r>
            <a:r>
              <a:rPr lang="ko-KR" altLang="en-US" sz="1600" dirty="0"/>
              <a:t> </a:t>
            </a:r>
            <a:r>
              <a:rPr lang="en-US" altLang="ko-KR" sz="1600" dirty="0"/>
              <a:t>“-”</a:t>
            </a:r>
            <a:r>
              <a:rPr lang="ko-KR" altLang="en-US" sz="1600" dirty="0"/>
              <a:t>이어야 함</a:t>
            </a:r>
            <a:r>
              <a:rPr lang="en-US" altLang="ko-KR" sz="1600" dirty="0"/>
              <a:t>.</a:t>
            </a:r>
            <a:endParaRPr lang="ko-KR" altLang="en-US" sz="1600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A207FD32-0B1F-4840-BA21-7A2ED1D0FD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577" y="2102682"/>
            <a:ext cx="6326783" cy="1341490"/>
          </a:xfrm>
          <a:prstGeom prst="rect">
            <a:avLst/>
          </a:prstGeom>
        </p:spPr>
      </p:pic>
      <p:sp>
        <p:nvSpPr>
          <p:cNvPr id="5" name="타원 4"/>
          <p:cNvSpPr/>
          <p:nvPr/>
        </p:nvSpPr>
        <p:spPr>
          <a:xfrm>
            <a:off x="1268760" y="2220526"/>
            <a:ext cx="864096" cy="588637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A0299369-52B9-454C-89C0-D71140B5C8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21" y="3882569"/>
            <a:ext cx="6342202" cy="1065196"/>
          </a:xfrm>
          <a:prstGeom prst="rect">
            <a:avLst/>
          </a:prstGeom>
        </p:spPr>
      </p:pic>
      <p:sp>
        <p:nvSpPr>
          <p:cNvPr id="11" name="타원 10"/>
          <p:cNvSpPr/>
          <p:nvPr/>
        </p:nvSpPr>
        <p:spPr>
          <a:xfrm>
            <a:off x="2150380" y="4139952"/>
            <a:ext cx="630548" cy="3982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7412D812-FAF2-4C2E-AEAA-2AAD7A265A43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9881"/>
          <a:stretch/>
        </p:blipFill>
        <p:spPr>
          <a:xfrm>
            <a:off x="342577" y="5117317"/>
            <a:ext cx="6355946" cy="2407011"/>
          </a:xfrm>
          <a:prstGeom prst="rect">
            <a:avLst/>
          </a:prstGeom>
        </p:spPr>
      </p:pic>
      <p:sp>
        <p:nvSpPr>
          <p:cNvPr id="26" name="타원 25"/>
          <p:cNvSpPr/>
          <p:nvPr/>
        </p:nvSpPr>
        <p:spPr>
          <a:xfrm>
            <a:off x="216696" y="5868144"/>
            <a:ext cx="980056" cy="65011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BE6CFCC-8722-45F4-9AED-CFBE0535E766}"/>
              </a:ext>
            </a:extLst>
          </p:cNvPr>
          <p:cNvSpPr/>
          <p:nvPr/>
        </p:nvSpPr>
        <p:spPr>
          <a:xfrm>
            <a:off x="1772816" y="5868144"/>
            <a:ext cx="504056" cy="192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6B907AAB-78B3-4758-A0C5-038362E87AEC}"/>
              </a:ext>
            </a:extLst>
          </p:cNvPr>
          <p:cNvSpPr/>
          <p:nvPr/>
        </p:nvSpPr>
        <p:spPr>
          <a:xfrm>
            <a:off x="3655413" y="5868144"/>
            <a:ext cx="504056" cy="192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2F3EE0CA-E38E-42E6-92CB-57205E15C560}"/>
              </a:ext>
            </a:extLst>
          </p:cNvPr>
          <p:cNvSpPr/>
          <p:nvPr/>
        </p:nvSpPr>
        <p:spPr>
          <a:xfrm>
            <a:off x="5240895" y="5868144"/>
            <a:ext cx="504056" cy="1925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C8940394-3BC6-4F4B-B3F5-CF9168790634}"/>
              </a:ext>
            </a:extLst>
          </p:cNvPr>
          <p:cNvSpPr/>
          <p:nvPr/>
        </p:nvSpPr>
        <p:spPr>
          <a:xfrm>
            <a:off x="1931368" y="6811533"/>
            <a:ext cx="921567" cy="589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03D60976-A30D-4C13-AA5C-EE0C26E94F27}"/>
              </a:ext>
            </a:extLst>
          </p:cNvPr>
          <p:cNvSpPr/>
          <p:nvPr/>
        </p:nvSpPr>
        <p:spPr>
          <a:xfrm>
            <a:off x="3789040" y="6821813"/>
            <a:ext cx="1116121" cy="586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AF290DE5-0000-4371-82E1-312DB86376F8}"/>
              </a:ext>
            </a:extLst>
          </p:cNvPr>
          <p:cNvSpPr/>
          <p:nvPr/>
        </p:nvSpPr>
        <p:spPr>
          <a:xfrm>
            <a:off x="5500621" y="6821813"/>
            <a:ext cx="648071" cy="5864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4844539" y="6588224"/>
            <a:ext cx="712730" cy="901299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2726849" y="5344057"/>
            <a:ext cx="2016224" cy="3842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/>
              <a:t>2022-2</a:t>
            </a:r>
            <a:r>
              <a:rPr lang="ko-KR" altLang="en-US"/>
              <a:t>학기 </a:t>
            </a:r>
            <a:r>
              <a:rPr lang="ko-KR" altLang="en-US" dirty="0"/>
              <a:t>확인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A8597C26-E2FB-486E-AE2F-0B09A9403A8C}"/>
              </a:ext>
            </a:extLst>
          </p:cNvPr>
          <p:cNvSpPr/>
          <p:nvPr/>
        </p:nvSpPr>
        <p:spPr>
          <a:xfrm>
            <a:off x="2132856" y="5531313"/>
            <a:ext cx="54484" cy="48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화살표 연결선 19"/>
          <p:cNvCxnSpPr>
            <a:cxnSpLocks/>
          </p:cNvCxnSpPr>
          <p:nvPr/>
        </p:nvCxnSpPr>
        <p:spPr>
          <a:xfrm flipV="1">
            <a:off x="4297197" y="7092118"/>
            <a:ext cx="547342" cy="33216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그림 32">
            <a:extLst>
              <a:ext uri="{FF2B5EF4-FFF2-40B4-BE49-F238E27FC236}">
                <a16:creationId xmlns:a16="http://schemas.microsoft.com/office/drawing/2014/main" id="{C52A40D2-A45C-45C3-8A6C-21992F694F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3505" y="6920340"/>
            <a:ext cx="161925" cy="120978"/>
          </a:xfrm>
          <a:prstGeom prst="rect">
            <a:avLst/>
          </a:prstGeom>
        </p:spPr>
      </p:pic>
      <p:pic>
        <p:nvPicPr>
          <p:cNvPr id="37" name="그림 36">
            <a:extLst>
              <a:ext uri="{FF2B5EF4-FFF2-40B4-BE49-F238E27FC236}">
                <a16:creationId xmlns:a16="http://schemas.microsoft.com/office/drawing/2014/main" id="{E61A87BD-D757-43F2-9B2F-A1045A1AB9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3505" y="7045699"/>
            <a:ext cx="161925" cy="120978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3041C8AC-78EB-4FF6-9FFB-5B7DFBB1C52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3505" y="7183657"/>
            <a:ext cx="161925" cy="120978"/>
          </a:xfrm>
          <a:prstGeom prst="rect">
            <a:avLst/>
          </a:prstGeom>
        </p:spPr>
      </p:pic>
      <p:pic>
        <p:nvPicPr>
          <p:cNvPr id="39" name="그림 38">
            <a:extLst>
              <a:ext uri="{FF2B5EF4-FFF2-40B4-BE49-F238E27FC236}">
                <a16:creationId xmlns:a16="http://schemas.microsoft.com/office/drawing/2014/main" id="{C6006BCC-787A-4D44-BE77-5EF18A2C5D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3505" y="7310247"/>
            <a:ext cx="161925" cy="12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38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112</Words>
  <Application>Microsoft Office PowerPoint</Application>
  <PresentationFormat>화면 슬라이드 쇼(4:3)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HY견고딕</vt:lpstr>
      <vt:lpstr>굴림</vt:lpstr>
      <vt:lpstr>맑은 고딕</vt:lpstr>
      <vt:lpstr>Arial</vt:lpstr>
      <vt:lpstr>Office 테마</vt:lpstr>
      <vt:lpstr>2022-2학기 365(출석100%) 장학금 학생 신청 매뉴얼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2016-1학기 365(출석100%) 장학금 학생 신청 매뉴얼</dc:title>
  <dc:creator>kmcu</dc:creator>
  <cp:lastModifiedBy>KMCU</cp:lastModifiedBy>
  <cp:revision>20</cp:revision>
  <dcterms:created xsi:type="dcterms:W3CDTF">2016-07-06T06:44:09Z</dcterms:created>
  <dcterms:modified xsi:type="dcterms:W3CDTF">2022-12-30T01:08:29Z</dcterms:modified>
</cp:coreProperties>
</file>